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5" r:id="rId3"/>
    <p:sldId id="272" r:id="rId4"/>
    <p:sldId id="286" r:id="rId5"/>
    <p:sldId id="273" r:id="rId6"/>
    <p:sldId id="274" r:id="rId7"/>
    <p:sldId id="266" r:id="rId8"/>
    <p:sldId id="268" r:id="rId9"/>
    <p:sldId id="283" r:id="rId10"/>
    <p:sldId id="269" r:id="rId11"/>
    <p:sldId id="280" r:id="rId12"/>
    <p:sldId id="281" r:id="rId13"/>
    <p:sldId id="282" r:id="rId14"/>
    <p:sldId id="284" r:id="rId15"/>
    <p:sldId id="271" r:id="rId16"/>
    <p:sldId id="287" r:id="rId17"/>
    <p:sldId id="270" r:id="rId18"/>
    <p:sldId id="275" r:id="rId19"/>
    <p:sldId id="277" r:id="rId20"/>
    <p:sldId id="278" r:id="rId21"/>
    <p:sldId id="276" r:id="rId22"/>
    <p:sldId id="279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123" name="Group 1027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1028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25" name="Freeform 1029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126" name="Freeform 1030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7" name="Freeform 103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8" name="Freeform 1032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9" name="Group 1033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34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1" name="Freeform 1035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2" name="Freeform 1036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3" name="Freeform 1037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4" name="Freeform 1038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5" name="Freeform 1039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136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7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138" name="Rectangle 10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139" name="Rectangle 1043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140" name="Rectangle 10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F40ECA-637D-4224-BEE5-DF93E1211ED7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F309E-334A-40C0-9426-01B1F975146A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E8CB-2BBC-4AF0-A16E-0B0CB859F6A7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F28A1-68C9-45CD-B477-C46E3553618C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B4C49-F785-4249-B11D-28276AB7F3DF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EEEE2-0DCC-4708-969A-5F0779C21346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5653D-804C-4ACA-B428-01018BC4652F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8020C-371D-4BC8-8EBC-C2ACC6CF2C8F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EA29C-7872-4B8A-AB38-57ACBE0C4B92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1380-21F5-4DDA-89DB-738099BDD73F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CBC8-E1C4-4062-8580-189E47618B96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EC8B64F-65C9-435A-AF6E-2A32B9BF79EB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教會建堂計劃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Church </a:t>
            </a:r>
            <a:r>
              <a:rPr lang="en-US" altLang="zh-TW" sz="3200" dirty="0"/>
              <a:t>Building </a:t>
            </a:r>
            <a:r>
              <a:rPr lang="en-US" altLang="zh-TW" sz="3200" dirty="0" smtClean="0"/>
              <a:t>Project</a:t>
            </a:r>
            <a:endParaRPr lang="zh-TW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sz="1800" dirty="0"/>
          </a:p>
          <a:p>
            <a:endParaRPr lang="en-US" altLang="zh-TW" sz="1800" dirty="0"/>
          </a:p>
          <a:p>
            <a:r>
              <a:rPr lang="en-US" altLang="zh-TW" sz="1800" dirty="0" smtClean="0"/>
              <a:t>CBCWLA</a:t>
            </a:r>
            <a:endParaRPr lang="en-US" altLang="zh-TW" sz="1800" dirty="0"/>
          </a:p>
          <a:p>
            <a:r>
              <a:rPr lang="en-US" altLang="zh-TW" sz="1800" dirty="0" smtClean="0"/>
              <a:t>April 18, 2010</a:t>
            </a:r>
            <a:endParaRPr lang="en-US" altLang="zh-TW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建堂預算</a:t>
            </a:r>
            <a:r>
              <a:rPr lang="en-US" altLang="zh-TW" sz="3200" dirty="0" smtClean="0"/>
              <a:t> </a:t>
            </a:r>
            <a:r>
              <a:rPr lang="en-US" altLang="zh-TW" sz="2800" dirty="0" smtClean="0"/>
              <a:t>Building project estimate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38" y="1643050"/>
          <a:ext cx="7543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32575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3200" dirty="0" smtClean="0">
                          <a:solidFill>
                            <a:schemeClr val="bg2"/>
                          </a:solidFill>
                        </a:rPr>
                        <a:t>總額</a:t>
                      </a:r>
                      <a:r>
                        <a:rPr lang="en-US" altLang="zh-TW" sz="3200" dirty="0" smtClean="0">
                          <a:solidFill>
                            <a:schemeClr val="bg2"/>
                          </a:solidFill>
                        </a:rPr>
                        <a:t> total cost</a:t>
                      </a:r>
                      <a:endParaRPr lang="en-US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chemeClr val="bg2"/>
                          </a:solidFill>
                        </a:rPr>
                        <a:t>$3,885,200</a:t>
                      </a:r>
                      <a:endParaRPr lang="en-US" sz="32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bg2"/>
                          </a:solidFill>
                        </a:rPr>
                        <a:t>建築費</a:t>
                      </a:r>
                      <a:r>
                        <a:rPr lang="en-US" altLang="zh-TW" sz="3200" dirty="0" smtClean="0">
                          <a:solidFill>
                            <a:schemeClr val="bg2"/>
                          </a:solidFill>
                        </a:rPr>
                        <a:t> construction</a:t>
                      </a:r>
                      <a:endParaRPr lang="en-US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chemeClr val="bg2"/>
                          </a:solidFill>
                        </a:rPr>
                        <a:t>$3,172,500</a:t>
                      </a:r>
                      <a:endParaRPr lang="en-US" sz="32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bg2"/>
                          </a:solidFill>
                        </a:rPr>
                        <a:t>軟性項目</a:t>
                      </a:r>
                      <a:r>
                        <a:rPr lang="en-US" altLang="zh-TW" sz="3200" dirty="0" smtClean="0">
                          <a:solidFill>
                            <a:schemeClr val="bg2"/>
                          </a:solidFill>
                        </a:rPr>
                        <a:t> soft cost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zh-TW" altLang="en-US" sz="2000" dirty="0" smtClean="0">
                          <a:solidFill>
                            <a:schemeClr val="bg2"/>
                          </a:solidFill>
                        </a:rPr>
                        <a:t>建築師，工程師，市政府</a:t>
                      </a:r>
                      <a:r>
                        <a:rPr lang="en-US" altLang="zh-TW" sz="2000" dirty="0" smtClean="0">
                          <a:solidFill>
                            <a:schemeClr val="bg2"/>
                          </a:solidFill>
                        </a:rPr>
                        <a:t>..)</a:t>
                      </a:r>
                      <a:endParaRPr lang="en-US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chemeClr val="bg2"/>
                          </a:solidFill>
                        </a:rPr>
                        <a:t>$   359,500</a:t>
                      </a:r>
                      <a:endParaRPr lang="en-US" sz="32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bg2"/>
                          </a:solidFill>
                        </a:rPr>
                        <a:t>預備費</a:t>
                      </a:r>
                      <a:r>
                        <a:rPr lang="en-US" altLang="zh-TW" sz="32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altLang="zh-TW" sz="2800" dirty="0" smtClean="0">
                          <a:solidFill>
                            <a:schemeClr val="bg2"/>
                          </a:solidFill>
                        </a:rPr>
                        <a:t>contingency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chemeClr val="bg2"/>
                          </a:solidFill>
                        </a:rPr>
                        <a:t>$   353,200</a:t>
                      </a:r>
                      <a:endParaRPr lang="en-US" sz="32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我們的財務狀況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Our financial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20042" cy="4114800"/>
          </a:xfrm>
        </p:spPr>
        <p:txBody>
          <a:bodyPr/>
          <a:lstStyle/>
          <a:p>
            <a:r>
              <a:rPr lang="zh-TW" altLang="en-US" dirty="0" smtClean="0"/>
              <a:t>我們所有的</a:t>
            </a:r>
            <a:r>
              <a:rPr lang="en-US" altLang="zh-TW" dirty="0" smtClean="0"/>
              <a:t> what we have: </a:t>
            </a:r>
            <a:r>
              <a:rPr lang="en-US" altLang="zh-TW" u="sng" dirty="0" smtClean="0">
                <a:solidFill>
                  <a:srgbClr val="FFFF00"/>
                </a:solidFill>
              </a:rPr>
              <a:t>$1,913,000</a:t>
            </a:r>
          </a:p>
          <a:p>
            <a:pPr lvl="1"/>
            <a:r>
              <a:rPr lang="zh-TW" altLang="en-US" dirty="0" smtClean="0"/>
              <a:t>可動用資產 </a:t>
            </a:r>
            <a:r>
              <a:rPr lang="en-US" altLang="zh-TW" dirty="0" smtClean="0"/>
              <a:t>total usable asset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1,572,000</a:t>
            </a:r>
          </a:p>
          <a:p>
            <a:pPr lvl="1"/>
            <a:r>
              <a:rPr lang="zh-TW" altLang="en-US" dirty="0" smtClean="0"/>
              <a:t>未履行認獻</a:t>
            </a:r>
            <a:r>
              <a:rPr lang="en-US" altLang="zh-TW" dirty="0" smtClean="0"/>
              <a:t> Unfulfilled pledge</a:t>
            </a:r>
            <a:r>
              <a:rPr lang="zh-TW" altLang="en-US" dirty="0" smtClean="0"/>
              <a:t>：   </a:t>
            </a:r>
            <a:r>
              <a:rPr lang="en-US" altLang="zh-TW" dirty="0" smtClean="0"/>
              <a:t>341,000</a:t>
            </a:r>
          </a:p>
          <a:p>
            <a:r>
              <a:rPr lang="zh-TW" altLang="en-US" dirty="0" smtClean="0"/>
              <a:t>我們需要的 </a:t>
            </a:r>
            <a:r>
              <a:rPr lang="en-US" altLang="zh-TW" dirty="0" smtClean="0"/>
              <a:t>what we need: </a:t>
            </a:r>
            <a:r>
              <a:rPr lang="en-US" altLang="zh-TW" u="sng" dirty="0" smtClean="0">
                <a:solidFill>
                  <a:srgbClr val="FFFF00"/>
                </a:solidFill>
              </a:rPr>
              <a:t>$3,691,000</a:t>
            </a:r>
          </a:p>
          <a:p>
            <a:pPr lvl="1"/>
            <a:r>
              <a:rPr lang="zh-TW" altLang="en-US" dirty="0" smtClean="0"/>
              <a:t>建堂預算 </a:t>
            </a:r>
            <a:r>
              <a:rPr lang="en-US" altLang="zh-TW" dirty="0" smtClean="0"/>
              <a:t>project estimate: 3,885,200</a:t>
            </a:r>
          </a:p>
          <a:p>
            <a:pPr lvl="1"/>
            <a:r>
              <a:rPr lang="zh-TW" altLang="en-US" dirty="0" smtClean="0"/>
              <a:t>已付款額 </a:t>
            </a:r>
            <a:r>
              <a:rPr lang="en-US" altLang="zh-TW" dirty="0" smtClean="0"/>
              <a:t>already paid:         194,200</a:t>
            </a:r>
          </a:p>
          <a:p>
            <a:r>
              <a:rPr lang="zh-TW" altLang="en-US" dirty="0" smtClean="0"/>
              <a:t>不足款額 </a:t>
            </a:r>
            <a:r>
              <a:rPr lang="en-US" altLang="zh-TW" sz="2800" dirty="0" smtClean="0"/>
              <a:t>what we’re short of</a:t>
            </a:r>
            <a:r>
              <a:rPr lang="en-US" altLang="zh-TW" dirty="0" smtClean="0"/>
              <a:t>: </a:t>
            </a:r>
            <a:r>
              <a:rPr lang="en-US" altLang="zh-TW" u="sng" dirty="0" smtClean="0">
                <a:solidFill>
                  <a:srgbClr val="FFFF00"/>
                </a:solidFill>
              </a:rPr>
              <a:t>$1,778,000</a:t>
            </a:r>
            <a:endParaRPr lang="en-US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建堂認獻與奉獻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Building pledge and offering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認獻 </a:t>
            </a:r>
            <a:r>
              <a:rPr lang="en-US" altLang="zh-TW" dirty="0" smtClean="0"/>
              <a:t>pledge:                     $484,080</a:t>
            </a:r>
          </a:p>
          <a:p>
            <a:pPr lvl="1"/>
            <a:r>
              <a:rPr lang="zh-TW" altLang="en-US" dirty="0" smtClean="0"/>
              <a:t>已履行</a:t>
            </a:r>
            <a:r>
              <a:rPr lang="en-US" altLang="zh-TW" dirty="0" smtClean="0"/>
              <a:t> fulfilled: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$142,905</a:t>
            </a:r>
          </a:p>
          <a:p>
            <a:pPr lvl="1"/>
            <a:r>
              <a:rPr lang="zh-TW" altLang="en-US" dirty="0" smtClean="0"/>
              <a:t>未履行</a:t>
            </a:r>
            <a:r>
              <a:rPr lang="en-US" altLang="zh-TW" dirty="0" smtClean="0"/>
              <a:t> unfulfilled:  $341,175</a:t>
            </a:r>
          </a:p>
          <a:p>
            <a:r>
              <a:rPr lang="zh-TW" altLang="en-US" dirty="0" smtClean="0"/>
              <a:t>奉獻</a:t>
            </a:r>
            <a:r>
              <a:rPr lang="en-US" altLang="zh-TW" dirty="0" smtClean="0"/>
              <a:t> offering:                    $129,881</a:t>
            </a:r>
          </a:p>
          <a:p>
            <a:r>
              <a:rPr lang="zh-TW" altLang="en-US" dirty="0" smtClean="0"/>
              <a:t>總數 </a:t>
            </a:r>
            <a:r>
              <a:rPr lang="en-US" altLang="zh-TW" dirty="0" smtClean="0"/>
              <a:t>total:                         </a:t>
            </a:r>
            <a:r>
              <a:rPr lang="en-US" altLang="zh-TW" u="sng" dirty="0" smtClean="0"/>
              <a:t>$613,961</a:t>
            </a:r>
          </a:p>
          <a:p>
            <a:r>
              <a:rPr lang="zh-TW" altLang="en-US" dirty="0" smtClean="0"/>
              <a:t>尚需</a:t>
            </a:r>
            <a:r>
              <a:rPr lang="en-US" altLang="zh-TW" dirty="0" smtClean="0"/>
              <a:t> still need:                </a:t>
            </a:r>
            <a:r>
              <a:rPr lang="en-US" altLang="zh-TW" u="sng" dirty="0" smtClean="0">
                <a:solidFill>
                  <a:srgbClr val="FFFF00"/>
                </a:solidFill>
              </a:rPr>
              <a:t>$1,778,000</a:t>
            </a:r>
            <a:endParaRPr lang="en-US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effectLst/>
              </a:rPr>
              <a:t>感謝主，我們已經獲得了建築許可。</a:t>
            </a:r>
            <a:r>
              <a:rPr lang="en-US" altLang="zh-TW" dirty="0" smtClean="0"/>
              <a:t>Praise the Lord, we already got the CUP (conditional use permit).</a:t>
            </a:r>
          </a:p>
          <a:p>
            <a:r>
              <a:rPr lang="zh-TW" altLang="en-US" b="1" dirty="0" smtClean="0">
                <a:effectLst/>
              </a:rPr>
              <a:t>是否可以動工，在於是否能夠籌到足夠的款項。</a:t>
            </a:r>
            <a:r>
              <a:rPr lang="en-US" altLang="zh-TW" dirty="0" smtClean="0">
                <a:effectLst/>
              </a:rPr>
              <a:t>When will the construction begin? That depends on when we will raise enough fund.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前瞻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Looking forward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估計日期表 </a:t>
            </a:r>
            <a:r>
              <a:rPr lang="en-US" altLang="zh-TW" sz="3200" dirty="0" smtClean="0"/>
              <a:t>Estimated Timeline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開工日期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2011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15</a:t>
            </a:r>
            <a:r>
              <a:rPr lang="zh-TW" altLang="en-US" dirty="0" smtClean="0"/>
              <a:t>日       </a:t>
            </a:r>
            <a:r>
              <a:rPr lang="en-US" altLang="zh-TW" dirty="0" smtClean="0"/>
              <a:t>Construction begins: Jan. 15, 2011</a:t>
            </a:r>
          </a:p>
          <a:p>
            <a:r>
              <a:rPr lang="zh-TW" altLang="en-US" dirty="0" smtClean="0"/>
              <a:t>施工期間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19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                         Construction period: 19 months</a:t>
            </a:r>
          </a:p>
          <a:p>
            <a:r>
              <a:rPr lang="zh-TW" altLang="en-US" dirty="0" smtClean="0"/>
              <a:t>完工日期：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15</a:t>
            </a:r>
            <a:r>
              <a:rPr lang="zh-TW" altLang="en-US" dirty="0" smtClean="0"/>
              <a:t>日              </a:t>
            </a:r>
            <a:r>
              <a:rPr lang="en-US" altLang="zh-TW" dirty="0" smtClean="0"/>
              <a:t>Completion date: Aug. 15,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8262159" cy="459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預備工作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籌款（進行中）</a:t>
            </a:r>
            <a:r>
              <a:rPr lang="en-US" altLang="zh-TW" sz="2800" dirty="0" smtClean="0"/>
              <a:t>Fund raising (in progress)</a:t>
            </a:r>
          </a:p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當快要</a:t>
            </a:r>
            <a:r>
              <a:rPr lang="zh-TW" altLang="en-US" dirty="0" smtClean="0"/>
              <a:t>籌</a:t>
            </a:r>
            <a:r>
              <a:rPr lang="zh-TW" altLang="en-US" dirty="0" smtClean="0"/>
              <a:t>足款項，則需尋找聚會場</a:t>
            </a:r>
            <a:r>
              <a:rPr lang="zh-TW" altLang="en-US" sz="2800" dirty="0" smtClean="0"/>
              <a:t>地 </a:t>
            </a:r>
            <a:r>
              <a:rPr lang="en-US" altLang="zh-TW" sz="2800" dirty="0" smtClean="0"/>
              <a:t>W</a:t>
            </a:r>
            <a:r>
              <a:rPr lang="en-US" altLang="zh-TW" sz="2800" dirty="0" smtClean="0"/>
              <a:t>hen</a:t>
            </a:r>
            <a:r>
              <a:rPr lang="en-US" altLang="zh-TW" sz="2800" dirty="0" smtClean="0">
                <a:effectLst/>
              </a:rPr>
              <a:t>  </a:t>
            </a:r>
            <a:r>
              <a:rPr lang="en-US" altLang="zh-TW" sz="2800" dirty="0" smtClean="0">
                <a:effectLst/>
              </a:rPr>
              <a:t>enough fund is </a:t>
            </a:r>
            <a:r>
              <a:rPr lang="en-US" altLang="zh-TW" sz="2800" dirty="0" smtClean="0">
                <a:effectLst/>
              </a:rPr>
              <a:t>almost raised</a:t>
            </a:r>
            <a:r>
              <a:rPr lang="en-US" altLang="zh-TW" sz="2800" dirty="0" smtClean="0">
                <a:effectLst/>
              </a:rPr>
              <a:t>, then we need to find a meeting place</a:t>
            </a:r>
          </a:p>
          <a:p>
            <a:pPr marL="971550" lvl="1" indent="-514350">
              <a:buFont typeface="+mj-lt"/>
              <a:buAutoNum type="arabicParenR"/>
            </a:pPr>
            <a:r>
              <a:rPr lang="zh-TW" altLang="en-US" dirty="0" smtClean="0"/>
              <a:t>教堂 </a:t>
            </a:r>
            <a:r>
              <a:rPr lang="en-US" altLang="zh-TW" dirty="0" smtClean="0"/>
              <a:t>church</a:t>
            </a:r>
          </a:p>
          <a:p>
            <a:pPr marL="971550" lvl="1" indent="-514350">
              <a:buFont typeface="+mj-lt"/>
              <a:buAutoNum type="arabicParenR"/>
            </a:pPr>
            <a:r>
              <a:rPr lang="zh-TW" altLang="en-US" dirty="0" smtClean="0"/>
              <a:t>學校 </a:t>
            </a:r>
            <a:r>
              <a:rPr lang="en-US" altLang="zh-TW" dirty="0" smtClean="0"/>
              <a:t>school</a:t>
            </a:r>
          </a:p>
          <a:p>
            <a:pPr marL="971550" lvl="1" indent="-514350">
              <a:buFont typeface="+mj-lt"/>
              <a:buAutoNum type="arabicParenR"/>
            </a:pPr>
            <a:r>
              <a:rPr lang="zh-TW" altLang="en-US" dirty="0" smtClean="0"/>
              <a:t>商業用地 </a:t>
            </a:r>
            <a:r>
              <a:rPr lang="en-US" altLang="zh-TW" dirty="0" smtClean="0"/>
              <a:t>commercial property</a:t>
            </a:r>
          </a:p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清理會堂 </a:t>
            </a:r>
            <a:r>
              <a:rPr lang="en-US" altLang="zh-TW" sz="2800" dirty="0" smtClean="0"/>
              <a:t>Clear up the old building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建堂的三個原則</a:t>
            </a:r>
            <a:br>
              <a:rPr lang="zh-TW" altLang="en-US" dirty="0" smtClean="0"/>
            </a:br>
            <a:r>
              <a:rPr lang="en-US" altLang="zh-TW" sz="2800" dirty="0" smtClean="0"/>
              <a:t>Three principles of building project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SzPct val="80000"/>
              <a:buFont typeface="+mj-lt"/>
              <a:buAutoNum type="arabicPeriod"/>
            </a:pPr>
            <a:r>
              <a:rPr lang="en-US" altLang="zh-TW" u="sng" dirty="0" smtClean="0">
                <a:solidFill>
                  <a:srgbClr val="FFFF00"/>
                </a:solidFill>
                <a:latin typeface="Calibri" pitchFamily="34" charset="0"/>
              </a:rPr>
              <a:t>Faith</a:t>
            </a:r>
            <a:r>
              <a:rPr lang="zh-TW" altLang="en-US" dirty="0" smtClean="0">
                <a:latin typeface="Calibri" pitchFamily="34" charset="0"/>
              </a:rPr>
              <a:t>：信心的原則 </a:t>
            </a:r>
            <a:r>
              <a:rPr lang="en-US" altLang="zh-TW" dirty="0" smtClean="0">
                <a:latin typeface="Calibri" pitchFamily="34" charset="0"/>
              </a:rPr>
              <a:t>The Principle of Faith</a:t>
            </a:r>
            <a:endParaRPr lang="en-US" dirty="0" smtClean="0"/>
          </a:p>
          <a:p>
            <a:pPr marL="812800" indent="-812800">
              <a:buSzPct val="80000"/>
              <a:buFont typeface="+mj-lt"/>
              <a:buAutoNum type="arabicPeriod"/>
            </a:pPr>
            <a:r>
              <a:rPr lang="en-US" altLang="zh-TW" u="sng" dirty="0" smtClean="0">
                <a:solidFill>
                  <a:srgbClr val="FFFF00"/>
                </a:solidFill>
                <a:latin typeface="Calibri" pitchFamily="34" charset="0"/>
              </a:rPr>
              <a:t>Focus</a:t>
            </a:r>
            <a:r>
              <a:rPr lang="zh-TW" altLang="en-US" dirty="0" smtClean="0">
                <a:latin typeface="Calibri" pitchFamily="34" charset="0"/>
              </a:rPr>
              <a:t>：專注的原則 </a:t>
            </a:r>
            <a:r>
              <a:rPr lang="en-US" altLang="zh-TW" dirty="0" smtClean="0">
                <a:latin typeface="Calibri" pitchFamily="34" charset="0"/>
              </a:rPr>
              <a:t>The Principle of Focus</a:t>
            </a:r>
          </a:p>
          <a:p>
            <a:pPr marL="812800" indent="-812800">
              <a:buSzPct val="80000"/>
              <a:buFont typeface="+mj-lt"/>
              <a:buAutoNum type="arabicPeriod"/>
            </a:pPr>
            <a:r>
              <a:rPr lang="en-US" altLang="zh-TW" u="sng" dirty="0" smtClean="0">
                <a:solidFill>
                  <a:srgbClr val="FFFF00"/>
                </a:solidFill>
                <a:latin typeface="Calibri" pitchFamily="34" charset="0"/>
              </a:rPr>
              <a:t>Finance</a:t>
            </a:r>
            <a:r>
              <a:rPr lang="zh-TW" altLang="en-US" dirty="0" smtClean="0">
                <a:latin typeface="Calibri" pitchFamily="34" charset="0"/>
              </a:rPr>
              <a:t>：財務的原則 </a:t>
            </a:r>
            <a:r>
              <a:rPr lang="en-US" altLang="zh-TW" dirty="0" smtClean="0">
                <a:latin typeface="Calibri" pitchFamily="34" charset="0"/>
              </a:rPr>
              <a:t>The Principle of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信心的原則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The principle of faith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以信心祈禱</a:t>
            </a:r>
            <a:r>
              <a:rPr lang="en-US" altLang="zh-TW" dirty="0" smtClean="0"/>
              <a:t> Pray in faith</a:t>
            </a:r>
          </a:p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以信心奉獻 </a:t>
            </a:r>
            <a:r>
              <a:rPr lang="en-US" altLang="zh-TW" dirty="0" smtClean="0"/>
              <a:t>Give offerings in faith</a:t>
            </a:r>
          </a:p>
          <a:p>
            <a:pPr marL="514350" indent="-514350">
              <a:buSzPct val="92000"/>
              <a:buFont typeface="+mj-lt"/>
              <a:buAutoNum type="arabicPeriod"/>
            </a:pPr>
            <a:r>
              <a:rPr lang="zh-TW" altLang="en-US" dirty="0" smtClean="0"/>
              <a:t>以信心與神同工 </a:t>
            </a:r>
            <a:r>
              <a:rPr lang="en-US" altLang="zh-TW" dirty="0" smtClean="0"/>
              <a:t>Work with God in faith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回顧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Looking back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專注的原則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The principle of focus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專注於敬拜神</a:t>
            </a:r>
            <a:r>
              <a:rPr lang="en-US" altLang="zh-TW" dirty="0" smtClean="0"/>
              <a:t> Focus on worship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專注於傳福音 </a:t>
            </a:r>
            <a:r>
              <a:rPr lang="en-US" altLang="zh-TW" dirty="0" smtClean="0"/>
              <a:t>Focus on evangelism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專注於造就門徒 </a:t>
            </a:r>
            <a:r>
              <a:rPr lang="en-US" altLang="zh-TW" dirty="0" smtClean="0"/>
              <a:t>Focus on discipleship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財務的原則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The principle of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37675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建堂的款項，主要是來自於弟兄姊妹的奉獻</a:t>
            </a:r>
            <a:r>
              <a:rPr lang="en-US" altLang="zh-TW" dirty="0" smtClean="0"/>
              <a:t> </a:t>
            </a:r>
            <a:r>
              <a:rPr lang="en-US" altLang="zh-TW" sz="2800" dirty="0" smtClean="0"/>
              <a:t>The project will be funded mainly through the offerings of Christians.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不用世俗的方法籌款</a:t>
            </a:r>
            <a:r>
              <a:rPr lang="en-US" altLang="zh-TW" dirty="0" smtClean="0"/>
              <a:t> </a:t>
            </a:r>
            <a:r>
              <a:rPr lang="en-US" altLang="zh-TW" sz="2800" dirty="0" smtClean="0"/>
              <a:t>We won’t use worldly methods to raise fund.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不會大量貸款，造成教會的負擔</a:t>
            </a:r>
            <a:r>
              <a:rPr lang="en-US" altLang="zh-TW" dirty="0" smtClean="0"/>
              <a:t> </a:t>
            </a:r>
            <a:r>
              <a:rPr lang="en-US" altLang="zh-TW" sz="2800" dirty="0" smtClean="0"/>
              <a:t>We won’t burden the church by getting a big loan.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有關建堂奉獻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Regarding offering for building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這是十一奉獻之外額外的奉獻</a:t>
            </a:r>
            <a:r>
              <a:rPr lang="en-US" altLang="zh-TW" dirty="0" smtClean="0"/>
              <a:t> It’s an extra offering beyond your tithes.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可以先認獻，再奉獻</a:t>
            </a:r>
            <a:r>
              <a:rPr lang="en-US" altLang="zh-TW" dirty="0" smtClean="0"/>
              <a:t> You may pledge first and give the offering later.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各人按著心中的感動，甘心樂意的奉獻</a:t>
            </a:r>
            <a:r>
              <a:rPr lang="en-US" altLang="zh-TW" dirty="0" smtClean="0"/>
              <a:t> Give willingly and gladly according to what God presses on </a:t>
            </a:r>
            <a:r>
              <a:rPr lang="en-US" altLang="zh-TW" smtClean="0"/>
              <a:t>your heart.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會堂簡史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sz="2800" dirty="0" smtClean="0"/>
              <a:t>A short history of the church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Calibri" pitchFamily="34" charset="0"/>
              </a:rPr>
              <a:t>April 29, 1973</a:t>
            </a:r>
            <a:r>
              <a:rPr lang="en-US" b="1" dirty="0" smtClean="0">
                <a:latin typeface="Calibri" pitchFamily="34" charset="0"/>
              </a:rPr>
              <a:t>: </a:t>
            </a:r>
            <a:r>
              <a:rPr lang="zh-TW" altLang="en-US" b="1" dirty="0" smtClean="0">
                <a:latin typeface="Calibri" pitchFamily="34" charset="0"/>
              </a:rPr>
              <a:t>洛杉磯西區華語浸信會遷入目前的堂址，在餐廳舉行主日崇拜。</a:t>
            </a:r>
            <a:r>
              <a:rPr lang="en-US" dirty="0" smtClean="0">
                <a:effectLst/>
                <a:latin typeface="Calibri" pitchFamily="34" charset="0"/>
              </a:rPr>
              <a:t>CBCWLA moved to the current address, met in the dinning room for Sunday services.</a:t>
            </a:r>
          </a:p>
          <a:p>
            <a:r>
              <a:rPr lang="en-US" b="1" u="sng" dirty="0" smtClean="0">
                <a:solidFill>
                  <a:srgbClr val="FFFF00"/>
                </a:solidFill>
                <a:latin typeface="Calibri" pitchFamily="34" charset="0"/>
              </a:rPr>
              <a:t>Sep. 29, 1974</a:t>
            </a:r>
            <a:r>
              <a:rPr lang="en-US" b="1" dirty="0" smtClean="0">
                <a:latin typeface="Calibri" pitchFamily="34" charset="0"/>
              </a:rPr>
              <a:t>: </a:t>
            </a:r>
            <a:r>
              <a:rPr lang="zh-TW" altLang="en-US" b="1" dirty="0" smtClean="0">
                <a:latin typeface="Calibri" pitchFamily="34" charset="0"/>
              </a:rPr>
              <a:t>開始在二層樓的大堂做禮拜</a:t>
            </a:r>
            <a:r>
              <a:rPr lang="en-US" altLang="zh-TW" b="1" dirty="0" smtClean="0">
                <a:latin typeface="Calibri" pitchFamily="34" charset="0"/>
              </a:rPr>
              <a:t> </a:t>
            </a:r>
            <a:r>
              <a:rPr lang="en-US" altLang="zh-TW" dirty="0" smtClean="0">
                <a:effectLst/>
                <a:latin typeface="Calibri" pitchFamily="34" charset="0"/>
              </a:rPr>
              <a:t>Begin to worship in the sanctuary of the two-story building</a:t>
            </a:r>
            <a:endParaRPr lang="en-US" dirty="0" smtClean="0">
              <a:effectLst/>
              <a:latin typeface="Calibri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近期發展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Recent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 smtClean="0">
                <a:solidFill>
                  <a:srgbClr val="FFFF00"/>
                </a:solidFill>
                <a:latin typeface="Calibri" pitchFamily="34" charset="0"/>
              </a:rPr>
              <a:t>July, 2008</a:t>
            </a:r>
            <a:r>
              <a:rPr lang="zh-TW" altLang="en-US" dirty="0" smtClean="0">
                <a:solidFill>
                  <a:srgbClr val="FFFF00"/>
                </a:solidFill>
                <a:latin typeface="Calibri" pitchFamily="34" charset="0"/>
              </a:rPr>
              <a:t>：</a:t>
            </a:r>
            <a:r>
              <a:rPr lang="zh-TW" altLang="en-US" dirty="0" smtClean="0">
                <a:latin typeface="Calibri" pitchFamily="34" charset="0"/>
              </a:rPr>
              <a:t>與企劃經理楊幸浩弟兄及建築師蕭司提反弟兄會面</a:t>
            </a:r>
            <a:r>
              <a:rPr lang="en-US" altLang="zh-TW" dirty="0" smtClean="0">
                <a:latin typeface="Calibri" pitchFamily="34" charset="0"/>
              </a:rPr>
              <a:t> Met with project manager brother Scott Yang and architect brother Steven Hsiao.</a:t>
            </a:r>
          </a:p>
          <a:p>
            <a:r>
              <a:rPr lang="en-US" altLang="zh-TW" b="1" u="sng" dirty="0" smtClean="0">
                <a:solidFill>
                  <a:srgbClr val="FFFF00"/>
                </a:solidFill>
                <a:latin typeface="Calibri" pitchFamily="34" charset="0"/>
              </a:rPr>
              <a:t>Sep. 28, 2008</a:t>
            </a:r>
            <a:r>
              <a:rPr lang="zh-TW" altLang="en-US" dirty="0" smtClean="0">
                <a:latin typeface="Calibri" pitchFamily="34" charset="0"/>
              </a:rPr>
              <a:t>：會員大會以超過三分之二的票數通過建堂。</a:t>
            </a:r>
            <a:r>
              <a:rPr lang="en-US" altLang="zh-TW" dirty="0" smtClean="0">
                <a:latin typeface="Calibri" pitchFamily="34" charset="0"/>
              </a:rPr>
              <a:t>The motion to build a new church building was passed by over 2/3 votes in a members’ meeting.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 smtClean="0">
                <a:solidFill>
                  <a:srgbClr val="FFFF00"/>
                </a:solidFill>
                <a:latin typeface="Calibri" pitchFamily="34" charset="0"/>
              </a:rPr>
              <a:t>Jan. 2009</a:t>
            </a:r>
            <a:r>
              <a:rPr lang="zh-TW" altLang="en-US" dirty="0" smtClean="0">
                <a:latin typeface="Calibri" pitchFamily="34" charset="0"/>
              </a:rPr>
              <a:t>：向市政府提出建築申請</a:t>
            </a:r>
            <a:r>
              <a:rPr lang="en-US" altLang="zh-TW" dirty="0" smtClean="0">
                <a:latin typeface="Calibri" pitchFamily="34" charset="0"/>
              </a:rPr>
              <a:t> The building plan was submitted to the L.A. city</a:t>
            </a:r>
            <a:r>
              <a:rPr lang="zh-TW" altLang="en-US" dirty="0" smtClean="0">
                <a:latin typeface="Calibri" pitchFamily="34" charset="0"/>
              </a:rPr>
              <a:t>。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en-US" altLang="zh-TW" b="1" u="sng" dirty="0" smtClean="0">
                <a:solidFill>
                  <a:srgbClr val="FFFF00"/>
                </a:solidFill>
                <a:latin typeface="Calibri" pitchFamily="34" charset="0"/>
              </a:rPr>
              <a:t>Sep. 3, 2009</a:t>
            </a:r>
            <a:r>
              <a:rPr lang="zh-TW" altLang="en-US" dirty="0" smtClean="0">
                <a:latin typeface="Calibri" pitchFamily="34" charset="0"/>
              </a:rPr>
              <a:t>：舉行公聽會</a:t>
            </a:r>
            <a:r>
              <a:rPr lang="en-US" altLang="zh-TW" dirty="0" smtClean="0">
                <a:latin typeface="Calibri" pitchFamily="34" charset="0"/>
              </a:rPr>
              <a:t> Public hearing.</a:t>
            </a:r>
          </a:p>
          <a:p>
            <a:r>
              <a:rPr lang="en-US" altLang="zh-TW" b="1" u="sng" dirty="0" smtClean="0">
                <a:solidFill>
                  <a:srgbClr val="FFFF00"/>
                </a:solidFill>
                <a:latin typeface="Calibri" pitchFamily="34" charset="0"/>
              </a:rPr>
              <a:t>April 9, 2010</a:t>
            </a:r>
            <a:r>
              <a:rPr lang="zh-TW" altLang="en-US" dirty="0" smtClean="0">
                <a:latin typeface="Calibri" pitchFamily="34" charset="0"/>
              </a:rPr>
              <a:t>：收到建築許可</a:t>
            </a:r>
            <a:r>
              <a:rPr lang="en-US" altLang="zh-TW" dirty="0" smtClean="0">
                <a:latin typeface="Calibri" pitchFamily="34" charset="0"/>
              </a:rPr>
              <a:t> Received  permit (CUP) from the Department of City Planning</a:t>
            </a:r>
            <a:r>
              <a:rPr lang="zh-TW" altLang="en-US" dirty="0" smtClean="0">
                <a:latin typeface="Calibri" pitchFamily="34" charset="0"/>
              </a:rPr>
              <a:t>。</a:t>
            </a:r>
            <a:endParaRPr lang="en-US" altLang="zh-TW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1066800" y="1997075"/>
            <a:ext cx="7434290" cy="1431925"/>
          </a:xfrm>
        </p:spPr>
        <p:txBody>
          <a:bodyPr/>
          <a:lstStyle/>
          <a:p>
            <a:pPr algn="ctr"/>
            <a:r>
              <a:rPr lang="zh-TW" altLang="en-US" dirty="0" smtClean="0"/>
              <a:t>新舊比較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A comparison between the old and new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85786" y="142852"/>
          <a:ext cx="7572429" cy="654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702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舊堂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Old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新堂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New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02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總面積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total area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7,300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14,200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04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大堂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sanctuary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副堂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overflow room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1,525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   375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3,182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037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教室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classrooms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間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rooms,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2,240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12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間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rooms,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4,310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02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餐廳</a:t>
                      </a: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dinning room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875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1,417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037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辦公室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offices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間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rooms,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400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</a:rPr>
                        <a:t>間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rooms,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740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6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車位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</a:rPr>
                        <a:t> parking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42852"/>
          <a:ext cx="7543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214578"/>
                <a:gridCol w="1143008"/>
                <a:gridCol w="247170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TW" altLang="en-US" sz="2400" dirty="0" smtClean="0"/>
                        <a:t>舊堂</a:t>
                      </a:r>
                      <a:r>
                        <a:rPr lang="en-US" altLang="zh-TW" sz="2400" dirty="0" smtClean="0"/>
                        <a:t> old building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2400" dirty="0" smtClean="0"/>
                        <a:t>新堂</a:t>
                      </a:r>
                      <a:r>
                        <a:rPr lang="en-US" altLang="zh-TW" sz="2400" dirty="0" smtClean="0"/>
                        <a:t> new building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A203 (</a:t>
                      </a:r>
                      <a:r>
                        <a:rPr lang="zh-TW" altLang="en-US" sz="2400" dirty="0" smtClean="0"/>
                        <a:t>嬰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274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A205 (</a:t>
                      </a:r>
                      <a:r>
                        <a:rPr lang="zh-TW" altLang="en-US" sz="2400" dirty="0" smtClean="0"/>
                        <a:t>大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251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253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A207 (</a:t>
                      </a:r>
                      <a:r>
                        <a:rPr lang="zh-TW" altLang="en-US" sz="2400" dirty="0" smtClean="0"/>
                        <a:t>圖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258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969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B101 (</a:t>
                      </a:r>
                      <a:r>
                        <a:rPr lang="zh-TW" altLang="en-US" sz="2400" dirty="0" smtClean="0"/>
                        <a:t>牧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182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241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C101 (</a:t>
                      </a:r>
                      <a:r>
                        <a:rPr lang="zh-TW" altLang="en-US" sz="2400" dirty="0" smtClean="0"/>
                        <a:t>彩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448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244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232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225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177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906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2,240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4,310 </a:t>
                      </a:r>
                      <a:r>
                        <a:rPr lang="en-US" sz="2400" dirty="0" err="1" smtClean="0"/>
                        <a:t>sf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關於財務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About the money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714</TotalTime>
  <Words>1039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Shimmer</vt:lpstr>
      <vt:lpstr>教會建堂計劃 Church Building Project</vt:lpstr>
      <vt:lpstr>回顧 Looking back</vt:lpstr>
      <vt:lpstr>會堂簡史  A short history of the church building</vt:lpstr>
      <vt:lpstr>近期發展 Recent development</vt:lpstr>
      <vt:lpstr>Slide 5</vt:lpstr>
      <vt:lpstr>新舊比較 A comparison between the old and new</vt:lpstr>
      <vt:lpstr>Slide 7</vt:lpstr>
      <vt:lpstr>Slide 8</vt:lpstr>
      <vt:lpstr>關於財務 About the money</vt:lpstr>
      <vt:lpstr>建堂預算 Building project estimate</vt:lpstr>
      <vt:lpstr>我們的財務狀況 Our financial situation</vt:lpstr>
      <vt:lpstr>建堂認獻與奉獻 Building pledge and offering</vt:lpstr>
      <vt:lpstr>Slide 13</vt:lpstr>
      <vt:lpstr>前瞻 Looking forward</vt:lpstr>
      <vt:lpstr>估計日期表 Estimated Timeline</vt:lpstr>
      <vt:lpstr>Slide 16</vt:lpstr>
      <vt:lpstr>預備工作 Preparation</vt:lpstr>
      <vt:lpstr>建堂的三個原則 Three principles of building project</vt:lpstr>
      <vt:lpstr>信心的原則 The principle of faith</vt:lpstr>
      <vt:lpstr>專注的原則 The principle of focus</vt:lpstr>
      <vt:lpstr>財務的原則 The principle of finance</vt:lpstr>
      <vt:lpstr>有關建堂奉獻 Regarding offering for building project</vt:lpstr>
    </vt:vector>
  </TitlesOfParts>
  <Company>Value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vs. Prosperity gospel 培育門徒  對  繁榮福音</dc:title>
  <dc:creator>Value Client</dc:creator>
  <cp:lastModifiedBy>Wentang</cp:lastModifiedBy>
  <cp:revision>62</cp:revision>
  <dcterms:created xsi:type="dcterms:W3CDTF">2007-06-27T16:30:56Z</dcterms:created>
  <dcterms:modified xsi:type="dcterms:W3CDTF">2010-04-17T15:13:10Z</dcterms:modified>
</cp:coreProperties>
</file>